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8"/>
  </p:notesMasterIdLst>
  <p:sldIdLst>
    <p:sldId id="257" r:id="rId4"/>
    <p:sldId id="284" r:id="rId5"/>
    <p:sldId id="258" r:id="rId6"/>
    <p:sldId id="259" r:id="rId7"/>
    <p:sldId id="260" r:id="rId9"/>
    <p:sldId id="280" r:id="rId10"/>
    <p:sldId id="261" r:id="rId11"/>
    <p:sldId id="264" r:id="rId12"/>
    <p:sldId id="281" r:id="rId13"/>
    <p:sldId id="265" r:id="rId14"/>
    <p:sldId id="282" r:id="rId15"/>
    <p:sldId id="283" r:id="rId16"/>
    <p:sldId id="266" r:id="rId17"/>
    <p:sldId id="269" r:id="rId18"/>
    <p:sldId id="27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D7F5"/>
    <a:srgbClr val="0F0FAF"/>
    <a:srgbClr val="1A1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94595"/>
  </p:normalViewPr>
  <p:slideViewPr>
    <p:cSldViewPr snapToGrid="0" snapToObjects="1" showGuides="1">
      <p:cViewPr varScale="1">
        <p:scale>
          <a:sx n="85" d="100"/>
          <a:sy n="85" d="100"/>
        </p:scale>
        <p:origin x="252" y="60"/>
      </p:cViewPr>
      <p:guideLst>
        <p:guide orient="horz" pos="2160"/>
        <p:guide pos="3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92E08-6DF5-2043-A2C3-4CC0FEC19D30}" type="datetimeFigureOut">
              <a:rPr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36F9F-6708-F143-8253-2C2FAB763BBF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36F9F-6708-F143-8253-2C2FAB763BBF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36F9F-6708-F143-8253-2C2FAB763BBF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36F9F-6708-F143-8253-2C2FAB763BBF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E96F7-1140-864B-9E85-CC7621453C86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4A931-9975-6141-93EA-4F5742751921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0" y="0"/>
            <a:ext cx="12192000" cy="6123185"/>
          </a:xfrm>
          <a:prstGeom prst="rect">
            <a:avLst/>
          </a:prstGeom>
          <a:solidFill>
            <a:srgbClr val="0214B4"/>
          </a:solidFill>
          <a:ln>
            <a:noFill/>
          </a:ln>
          <a:effectLst>
            <a:outerShdw blurRad="736600" dist="2082800" dir="5400000" sx="69000" sy="69000" algn="t" rotWithShape="0">
              <a:srgbClr val="0214B4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GrpSpPr/>
          <p:nvPr/>
        </p:nvGrpSpPr>
        <p:grpSpPr>
          <a:xfrm>
            <a:off x="508958" y="405442"/>
            <a:ext cx="429361" cy="388189"/>
            <a:chOff x="1069675" y="370936"/>
            <a:chExt cx="629729" cy="569344"/>
          </a:xfrm>
        </p:grpSpPr>
        <p:sp>
          <p:nvSpPr>
            <p:cNvPr id="4" name="矩形 3"/>
            <p:cNvSpPr/>
            <p:nvPr/>
          </p:nvSpPr>
          <p:spPr>
            <a:xfrm>
              <a:off x="1069675" y="370936"/>
              <a:ext cx="629729" cy="86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069675" y="612476"/>
              <a:ext cx="629729" cy="86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69675" y="854016"/>
              <a:ext cx="629729" cy="86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 rot="5400000">
            <a:off x="9992228" y="3909081"/>
            <a:ext cx="3314419" cy="30670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zh-CN" altLang="en-US" sz="1400" kern="1200" spc="60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r>
              <a:rPr lang="en-US" altLang="zh-CN" sz="1400" spc="600" dirty="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BY</a:t>
            </a:r>
            <a:r>
              <a:rPr lang="zh-CN" altLang="en-US" sz="1400" spc="60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r>
              <a:rPr lang="en-US" sz="1400" spc="600" dirty="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way</a:t>
            </a:r>
            <a:endParaRPr lang="en-US" sz="1400" kern="1200" spc="600">
              <a:solidFill>
                <a:schemeClr val="bg1">
                  <a:lumMod val="8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938319" y="2405760"/>
            <a:ext cx="6320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spc="300" dirty="0">
                <a:solidFill>
                  <a:schemeClr val="bg1"/>
                </a:solidFill>
                <a:latin typeface="思源黑體 Bold" panose="020B0800000000000000" charset="-120"/>
                <a:ea typeface="思源黑體 Bold" panose="020B0800000000000000" charset="-120"/>
                <a:cs typeface="Open Sans" panose="020B0606030504020204" charset="0"/>
              </a:rPr>
              <a:t>浅谈加密货币</a:t>
            </a:r>
            <a:endParaRPr kumimoji="1" lang="zh-CN" altLang="en-US" sz="6000" b="1" spc="300" dirty="0">
              <a:solidFill>
                <a:schemeClr val="bg1"/>
              </a:solidFill>
              <a:latin typeface="思源黑體 Bold" panose="020B0800000000000000" charset="-120"/>
              <a:ea typeface="思源黑體 Bold" panose="020B0800000000000000" charset="-120"/>
              <a:cs typeface="Open Sans" panose="020B0606030504020204" charset="0"/>
            </a:endParaRPr>
          </a:p>
        </p:txBody>
      </p:sp>
      <p:sp>
        <p:nvSpPr>
          <p:cNvPr id="9" name="文本框 8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1066206" y="3513756"/>
            <a:ext cx="34179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spc="300" dirty="0">
                <a:solidFill>
                  <a:srgbClr val="68D7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Cryptocurrency</a:t>
            </a:r>
            <a:endParaRPr lang="en-US" altLang="zh-CN" sz="1600" i="1" spc="300" dirty="0">
              <a:solidFill>
                <a:srgbClr val="68D7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  <p:pic>
        <p:nvPicPr>
          <p:cNvPr id="6" name="图片 5" descr="4b90f603738da977ec9cb71a989ffe118718e3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090" y="330835"/>
            <a:ext cx="6096000" cy="3648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447165"/>
            <a:ext cx="5036185" cy="5106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  <p:pic>
        <p:nvPicPr>
          <p:cNvPr id="2" name="图片 1" descr="0823dd54564e9258374e982da8af8e50cdbf4eb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339725"/>
            <a:ext cx="4191000" cy="50749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25" y="647700"/>
            <a:ext cx="60579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  <p:pic>
        <p:nvPicPr>
          <p:cNvPr id="4" name="图片 3" descr="9dd9d2597cc757508e60f9d6c5730b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940435"/>
            <a:ext cx="5330825" cy="3002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815" y="4427855"/>
            <a:ext cx="51079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虽然马斯克过去曾公开推广加密货币，但他在节目某一时刻称狗狗币是一种“骗局”。他在节目中的表现让加密货币的市价遭受了打击，狗狗币的价格在24小时内下跌了30%以上。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765" y="1862455"/>
            <a:ext cx="5833110" cy="3764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/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" name="矩形 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214B4">
                  <a:alpha val="72000"/>
                </a:srgbClr>
              </a:gs>
              <a:gs pos="100000">
                <a:srgbClr val="0214B4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" name="文本框 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879475" y="889635"/>
            <a:ext cx="5378450" cy="11169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4800" spc="600">
                <a:solidFill>
                  <a:srgbClr val="0214B4"/>
                </a:solidFill>
                <a:latin typeface="思源黑體 Bold" panose="020B0800000000000000" charset="-120"/>
                <a:ea typeface="思源黑體 Bold" panose="020B0800000000000000" charset="-120"/>
                <a:cs typeface="Open Sans" panose="020B0606030504020204" charset="0"/>
              </a:rPr>
              <a:t>国家政策的禁止</a:t>
            </a:r>
            <a:endParaRPr lang="zh-CN" altLang="en-US" sz="4800" spc="600">
              <a:solidFill>
                <a:srgbClr val="0214B4"/>
              </a:solidFill>
              <a:latin typeface="思源黑體 Bold" panose="020B0800000000000000" charset="-120"/>
              <a:ea typeface="思源黑體 Bold" panose="020B0800000000000000" charset="-120"/>
              <a:cs typeface="Open Sans" panose="020B0606030504020204" charset="0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 rot="5400000">
            <a:off x="9866700" y="4827424"/>
            <a:ext cx="3314419" cy="30670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zh-CN" altLang="en-US" sz="1400" kern="1200" spc="600" dirty="0">
                <a:solidFill>
                  <a:schemeClr val="bg1">
                    <a:lumMod val="9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r>
              <a:rPr lang="en-US" altLang="zh-CN" sz="1400" spc="600" dirty="0">
                <a:solidFill>
                  <a:schemeClr val="bg1">
                    <a:lumMod val="9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BY</a:t>
            </a:r>
            <a:r>
              <a:rPr lang="zh-CN" altLang="en-US" sz="1400" spc="600" dirty="0">
                <a:solidFill>
                  <a:schemeClr val="bg1">
                    <a:lumMod val="9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r>
              <a:rPr lang="en-US" altLang="zh-CN" sz="1400" spc="600" dirty="0">
                <a:solidFill>
                  <a:schemeClr val="bg1">
                    <a:lumMod val="9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way</a:t>
            </a:r>
            <a:r>
              <a:rPr lang="zh-CN" altLang="en-US" sz="1400" spc="600" dirty="0">
                <a:solidFill>
                  <a:schemeClr val="bg1">
                    <a:lumMod val="9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400" kern="1200" spc="600" dirty="0">
              <a:solidFill>
                <a:schemeClr val="bg1">
                  <a:lumMod val="9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grpSp>
        <p:nvGrpSpPr>
          <p:cNvPr id="6" name="组合 5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GrpSpPr/>
          <p:nvPr/>
        </p:nvGrpSpPr>
        <p:grpSpPr>
          <a:xfrm>
            <a:off x="11309230" y="405442"/>
            <a:ext cx="429361" cy="388189"/>
            <a:chOff x="1069675" y="370936"/>
            <a:chExt cx="629729" cy="569344"/>
          </a:xfrm>
          <a:solidFill>
            <a:schemeClr val="bg1"/>
          </a:solidFill>
        </p:grpSpPr>
        <p:sp>
          <p:nvSpPr>
            <p:cNvPr id="7" name="矩形 6"/>
            <p:cNvSpPr/>
            <p:nvPr/>
          </p:nvSpPr>
          <p:spPr>
            <a:xfrm>
              <a:off x="1069675" y="370936"/>
              <a:ext cx="629729" cy="86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69675" y="612476"/>
              <a:ext cx="629729" cy="86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69675" y="854016"/>
              <a:ext cx="629729" cy="86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  <p:pic>
        <p:nvPicPr>
          <p:cNvPr id="13" name="图片 12" descr="bba1cd11728b471069eaa94bc79d51f5fe0323c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5" y="2428875"/>
            <a:ext cx="48768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0" y="1780674"/>
            <a:ext cx="12192000" cy="5077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8296275" y="1297940"/>
            <a:ext cx="2895600" cy="1013460"/>
          </a:xfrm>
          <a:prstGeom prst="rect">
            <a:avLst/>
          </a:prstGeom>
          <a:solidFill>
            <a:srgbClr val="0214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6953252" y="1250496"/>
            <a:ext cx="4086225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000"/>
              </a:lnSpc>
            </a:pPr>
            <a:r>
              <a:rPr lang="zh-CN" altLang="en-US" sz="5400" spc="600">
                <a:solidFill>
                  <a:schemeClr val="bg1"/>
                </a:solidFill>
                <a:latin typeface="思源黑體 Bold" panose="020B0800000000000000" charset="-120"/>
                <a:ea typeface="思源黑體 Bold" panose="020B0800000000000000" charset="-120"/>
                <a:cs typeface="Open Sans" panose="020B0606030504020204" charset="0"/>
              </a:rPr>
              <a:t>后记</a:t>
            </a:r>
            <a:endParaRPr lang="zh-CN" altLang="en-US" sz="5400" spc="600">
              <a:solidFill>
                <a:schemeClr val="bg1"/>
              </a:solidFill>
              <a:latin typeface="思源黑體 Bold" panose="020B0800000000000000" charset="-120"/>
              <a:ea typeface="思源黑體 Bold" panose="020B0800000000000000" charset="-120"/>
              <a:cs typeface="Open Sans" panose="020B0606030504020204" charset="0"/>
            </a:endParaRPr>
          </a:p>
        </p:txBody>
      </p:sp>
      <p:sp>
        <p:nvSpPr>
          <p:cNvPr id="29" name="文本框 28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1724744" y="3515118"/>
            <a:ext cx="349051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Medium" panose="020B0600000000000000" charset="-122"/>
                <a:ea typeface="思源黑体 Medium" panose="020B0600000000000000" charset="-122"/>
                <a:cs typeface="Open Sans" panose="020B0606030504020204" charset="0"/>
                <a:sym typeface="+mn-lt"/>
              </a:rPr>
              <a:t>好好工作，好好上班</a:t>
            </a:r>
            <a:endParaRPr lang="zh-CN" altLang="en-US" sz="2400" dirty="0">
              <a:latin typeface="思源黑体 Medium" panose="020B0600000000000000" charset="-122"/>
              <a:ea typeface="思源黑体 Medium" panose="020B0600000000000000" charset="-122"/>
              <a:cs typeface="Open Sans" panose="020B0606030504020204" charset="0"/>
              <a:sym typeface="+mn-lt"/>
            </a:endParaRPr>
          </a:p>
        </p:txBody>
      </p:sp>
      <p:sp>
        <p:nvSpPr>
          <p:cNvPr id="31" name="文本框 3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1724804" y="4223333"/>
            <a:ext cx="4826977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體 Bold" panose="020B0800000000000000" charset="-120"/>
                <a:ea typeface="思源黑體 Bold" panose="020B0800000000000000" charset="-120"/>
                <a:cs typeface="Open Sans" panose="020B0606030504020204" charset="0"/>
                <a:sym typeface="+mn-lt"/>
              </a:rPr>
              <a:t>提升自己的专业度</a:t>
            </a:r>
            <a:endParaRPr lang="zh-CN" altLang="en-US" sz="2800" dirty="0">
              <a:latin typeface="思源黑體 Bold" panose="020B0800000000000000" charset="-120"/>
              <a:ea typeface="思源黑體 Bold" panose="020B0800000000000000" charset="-120"/>
              <a:cs typeface="Open Sans" panose="020B0606030504020204" charset="0"/>
              <a:sym typeface="+mn-lt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1724804" y="5130113"/>
            <a:ext cx="4826977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800" dirty="0">
                <a:latin typeface="思源黑體 Bold" panose="020B0800000000000000" charset="-120"/>
                <a:ea typeface="思源黑體 Bold" panose="020B0800000000000000" charset="-120"/>
                <a:cs typeface="Open Sans" panose="020B0606030504020204" charset="0"/>
                <a:sym typeface="+mn-lt"/>
              </a:rPr>
              <a:t>让自己有一技之长</a:t>
            </a:r>
            <a:endParaRPr lang="zh-CN" altLang="en-US" sz="2800" dirty="0">
              <a:latin typeface="思源黑體 Bold" panose="020B0800000000000000" charset="-120"/>
              <a:ea typeface="思源黑體 Bold" panose="020B0800000000000000" charset="-120"/>
              <a:cs typeface="Open Sans" panose="020B0606030504020204" charset="0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0" y="0"/>
            <a:ext cx="12192000" cy="6123185"/>
          </a:xfrm>
          <a:prstGeom prst="rect">
            <a:avLst/>
          </a:prstGeom>
          <a:solidFill>
            <a:srgbClr val="0214B4"/>
          </a:solidFill>
          <a:ln>
            <a:noFill/>
          </a:ln>
          <a:effectLst>
            <a:outerShdw blurRad="736600" dist="2082800" dir="5400000" sx="69000" sy="69000" algn="t" rotWithShape="0">
              <a:srgbClr val="0214B4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GrpSpPr/>
          <p:nvPr/>
        </p:nvGrpSpPr>
        <p:grpSpPr>
          <a:xfrm>
            <a:off x="508958" y="405442"/>
            <a:ext cx="429361" cy="388189"/>
            <a:chOff x="1069675" y="370936"/>
            <a:chExt cx="629729" cy="569344"/>
          </a:xfrm>
        </p:grpSpPr>
        <p:sp>
          <p:nvSpPr>
            <p:cNvPr id="4" name="矩形 3"/>
            <p:cNvSpPr/>
            <p:nvPr/>
          </p:nvSpPr>
          <p:spPr>
            <a:xfrm>
              <a:off x="1069675" y="370936"/>
              <a:ext cx="629729" cy="86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069675" y="612476"/>
              <a:ext cx="629729" cy="86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69675" y="854016"/>
              <a:ext cx="629729" cy="86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 rot="5400000">
            <a:off x="9992228" y="3909081"/>
            <a:ext cx="3314419" cy="30670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zh-CN" altLang="en-US" sz="1400" kern="1200" spc="60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r>
              <a:rPr lang="en-US" altLang="zh-CN" sz="1400" spc="600" dirty="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BY</a:t>
            </a:r>
            <a:r>
              <a:rPr lang="zh-CN" altLang="en-US" sz="1400" spc="60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r>
              <a:rPr lang="en-US" altLang="zh-CN" sz="1400" spc="600" dirty="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way</a:t>
            </a:r>
            <a:r>
              <a:rPr lang="zh-CN" altLang="en-US" sz="1400" spc="60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 </a:t>
            </a:r>
            <a:endParaRPr lang="zh-CN" altLang="en-US" sz="1400" kern="1200" spc="600">
              <a:solidFill>
                <a:schemeClr val="bg1">
                  <a:lumMod val="85000"/>
                </a:schemeClr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938319" y="2405760"/>
            <a:ext cx="6320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spc="3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THANK.YOU</a:t>
            </a:r>
            <a:endParaRPr kumimoji="1" lang="zh-CN" altLang="en-US" sz="1100" b="1" spc="300">
              <a:solidFill>
                <a:schemeClr val="bg1"/>
              </a:solidFill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10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e3c45496ceeb080e0be926232d42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690" y="0"/>
            <a:ext cx="84067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0" y="0"/>
            <a:ext cx="6026150" cy="6858000"/>
          </a:xfrm>
          <a:prstGeom prst="rect">
            <a:avLst/>
          </a:prstGeom>
          <a:solidFill>
            <a:srgbClr val="0214B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6" name="图片 15" descr="pexels-karolina-grabowska-5980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8285"/>
            <a:ext cx="6026785" cy="4018915"/>
          </a:xfrm>
          <a:prstGeom prst="rect">
            <a:avLst/>
          </a:prstGeom>
        </p:spPr>
      </p:pic>
      <p:sp>
        <p:nvSpPr>
          <p:cNvPr id="4" name="矩形 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1220416" y="2828835"/>
            <a:ext cx="36551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spc="6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ABOUT</a:t>
            </a:r>
            <a:endParaRPr lang="zh-CN" altLang="en-US" sz="7200">
              <a:solidFill>
                <a:schemeClr val="bg1"/>
              </a:solidFill>
              <a:latin typeface="Open Sans" panose="020B0606030504020204" charset="0"/>
              <a:cs typeface="Open Sans" panose="020B0606030504020204" charset="0"/>
            </a:endParaRPr>
          </a:p>
        </p:txBody>
      </p:sp>
      <p:grpSp>
        <p:nvGrpSpPr>
          <p:cNvPr id="5" name="组合 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GrpSpPr/>
          <p:nvPr/>
        </p:nvGrpSpPr>
        <p:grpSpPr>
          <a:xfrm>
            <a:off x="11309230" y="405442"/>
            <a:ext cx="429361" cy="388189"/>
            <a:chOff x="1069675" y="370936"/>
            <a:chExt cx="629729" cy="569344"/>
          </a:xfrm>
          <a:solidFill>
            <a:srgbClr val="1A1435"/>
          </a:solidFill>
        </p:grpSpPr>
        <p:sp>
          <p:nvSpPr>
            <p:cNvPr id="6" name="矩形 5"/>
            <p:cNvSpPr/>
            <p:nvPr/>
          </p:nvSpPr>
          <p:spPr>
            <a:xfrm>
              <a:off x="1069675" y="370936"/>
              <a:ext cx="629729" cy="86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69675" y="612476"/>
              <a:ext cx="629729" cy="86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69675" y="854016"/>
              <a:ext cx="629729" cy="86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7459685" y="4963478"/>
            <a:ext cx="1183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spc="300">
                <a:solidFill>
                  <a:schemeClr val="bg1">
                    <a:lumMod val="95000"/>
                  </a:schemeClr>
                </a:solidFill>
                <a:latin typeface="Open Sans Semibold" panose="020B0706030804020204" charset="0"/>
                <a:ea typeface="Open Sans Semibold" panose="020B0706030804020204" charset="0"/>
                <a:cs typeface="Open Sans Semibold" panose="020B0706030804020204" charset="0"/>
              </a:rPr>
              <a:t>VINTAGE </a:t>
            </a:r>
            <a:endParaRPr lang="en-US" altLang="zh-CN" sz="1200" b="1" spc="300">
              <a:solidFill>
                <a:schemeClr val="bg1">
                  <a:lumMod val="95000"/>
                </a:schemeClr>
              </a:solidFill>
              <a:latin typeface="Open Sans Semibold" panose="020B0706030804020204" charset="0"/>
              <a:ea typeface="Open Sans Semibold" panose="020B0706030804020204" charset="0"/>
              <a:cs typeface="Open Sans Semibold" panose="020B0706030804020204" charset="0"/>
            </a:endParaRPr>
          </a:p>
        </p:txBody>
      </p:sp>
      <p:sp>
        <p:nvSpPr>
          <p:cNvPr id="12" name="PA-文本框 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>
            <p:custDataLst>
              <p:tags r:id="rId2"/>
            </p:custDataLst>
          </p:nvPr>
        </p:nvSpPr>
        <p:spPr>
          <a:xfrm>
            <a:off x="7220585" y="1715135"/>
            <a:ext cx="431101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加密数字货币是不依靠法定货币机构发行，不受央行管控。它依据全世界的计算机运算一组方程式开源代码，通过计算机的显卡、CPU大量的运算处理产生，并使用密码学的设计来确保货币流通各个环节安全性。基于密码学的设计可以使加密货币只能被真实的拥有。</a:t>
            </a:r>
            <a:endParaRPr lang="en-US" altLang="zh-CN" sz="14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加密数字货币的特征</a:t>
            </a:r>
            <a:r>
              <a:rPr lang="zh-CN" altLang="en-US" sz="1400" b="1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：去中心化、全世界流通、专属所有权、低交易费用、无隐藏成本</a:t>
            </a:r>
            <a:endParaRPr lang="zh-CN" altLang="en-US" sz="1400" b="1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3" name="PA-文本框 5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>
            <p:custDataLst>
              <p:tags r:id="rId3"/>
            </p:custDataLst>
          </p:nvPr>
        </p:nvSpPr>
        <p:spPr>
          <a:xfrm>
            <a:off x="7220889" y="1057855"/>
            <a:ext cx="34310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體 Medium" panose="020B0600000000000000" charset="-120"/>
                <a:ea typeface="思源黑體 Medium" panose="020B0600000000000000" charset="-120"/>
                <a:cs typeface="Open Sans Semibold" panose="020B0706030804020204" charset="0"/>
              </a:rPr>
              <a:t>加密数字货币</a:t>
            </a:r>
            <a:endParaRPr lang="zh-CN" altLang="en-US" sz="2400" b="1" spc="300">
              <a:solidFill>
                <a:schemeClr val="tx1">
                  <a:lumMod val="75000"/>
                  <a:lumOff val="25000"/>
                </a:schemeClr>
              </a:solidFill>
              <a:latin typeface="思源黑體 Medium" panose="020B0600000000000000" charset="-120"/>
              <a:ea typeface="思源黑體 Medium" panose="020B0600000000000000" charset="-120"/>
              <a:cs typeface="Open Sans Semibold" panose="020B0706030804020204" charset="0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634882" y="1530113"/>
            <a:ext cx="511799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3600" spc="600">
                <a:solidFill>
                  <a:schemeClr val="tx1">
                    <a:lumMod val="75000"/>
                    <a:lumOff val="25000"/>
                  </a:schemeClr>
                </a:solidFill>
                <a:latin typeface="思源黑體 Medium" panose="020B0600000000000000" charset="-120"/>
                <a:ea typeface="思源黑體 Medium" panose="020B0600000000000000" charset="-120"/>
                <a:cs typeface="Futura Condensed Medium" charset="0"/>
              </a:rPr>
              <a:t>常见的数字货币</a:t>
            </a:r>
            <a:endParaRPr lang="zh-CN" sz="3600" spc="600">
              <a:solidFill>
                <a:schemeClr val="tx1">
                  <a:lumMod val="75000"/>
                  <a:lumOff val="25000"/>
                </a:schemeClr>
              </a:solidFill>
              <a:latin typeface="思源黑體 Medium" panose="020B0600000000000000" charset="-120"/>
              <a:ea typeface="思源黑體 Medium" panose="020B0600000000000000" charset="-120"/>
              <a:cs typeface="Futura Condensed Medium" charset="0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7295515" y="695325"/>
            <a:ext cx="439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狗狗币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Dogecoin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529457" y="350694"/>
            <a:ext cx="16143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spc="50" dirty="0">
                <a:solidFill>
                  <a:srgbClr val="0F0FAF"/>
                </a:solidFill>
                <a:latin typeface="Futura LT Condensed" panose="02000606050000020003" pitchFamily="2" charset="0"/>
                <a:ea typeface="Futura Medium" charset="0"/>
                <a:cs typeface="Futura Medium" charset="0"/>
              </a:rPr>
              <a:t>2021</a:t>
            </a:r>
            <a:endParaRPr kumimoji="1" lang="zh-CN" altLang="en-US" sz="500" i="1" spc="50" dirty="0">
              <a:solidFill>
                <a:srgbClr val="0F0FAF"/>
              </a:solidFill>
              <a:latin typeface="Futura LT Condensed" panose="02000606050000020003" pitchFamily="2" charset="0"/>
              <a:ea typeface="Futura Medium" charset="0"/>
              <a:cs typeface="Futura Medium" charset="0"/>
            </a:endParaRPr>
          </a:p>
        </p:txBody>
      </p:sp>
      <p:sp>
        <p:nvSpPr>
          <p:cNvPr id="11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  <p:pic>
        <p:nvPicPr>
          <p:cNvPr id="2" name="图片 1" descr="1607511651974ee9b815a-ad3f-417b-b816-cdbfab7f49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2686685"/>
            <a:ext cx="1717675" cy="1717675"/>
          </a:xfrm>
          <a:prstGeom prst="rect">
            <a:avLst/>
          </a:prstGeom>
        </p:spPr>
      </p:pic>
      <p:pic>
        <p:nvPicPr>
          <p:cNvPr id="12" name="图片 11" descr="1607511771849e8f71369-4616-4f90-bb73-e01a353190c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4915535"/>
            <a:ext cx="1413510" cy="1413510"/>
          </a:xfrm>
          <a:prstGeom prst="rect">
            <a:avLst/>
          </a:prstGeom>
        </p:spPr>
      </p:pic>
      <p:sp>
        <p:nvSpPr>
          <p:cNvPr id="13" name="文本框 1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2635885" y="5022850"/>
            <a:ext cx="439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以太坊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Ethereum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</p:txBody>
      </p:sp>
      <p:pic>
        <p:nvPicPr>
          <p:cNvPr id="14" name="图片 13" descr="1607580421524979dd0fe-40c8-43f7-bf50-bd9c27d9f21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105" y="810895"/>
            <a:ext cx="1099185" cy="1099185"/>
          </a:xfrm>
          <a:prstGeom prst="rect">
            <a:avLst/>
          </a:prstGeom>
        </p:spPr>
      </p:pic>
      <p:sp>
        <p:nvSpPr>
          <p:cNvPr id="15" name="文本框 1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2676525" y="3021965"/>
            <a:ext cx="439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比特币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Bitcoin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</p:txBody>
      </p:sp>
      <p:pic>
        <p:nvPicPr>
          <p:cNvPr id="18" name="图片 17" descr="1620616352545399ae356-1da7-4bba-900e-41a38be1ba9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15" y="2378710"/>
            <a:ext cx="1090295" cy="1090295"/>
          </a:xfrm>
          <a:prstGeom prst="rect">
            <a:avLst/>
          </a:prstGeom>
        </p:spPr>
      </p:pic>
      <p:sp>
        <p:nvSpPr>
          <p:cNvPr id="19" name="文本框 18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7351395" y="2175510"/>
            <a:ext cx="439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屎币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Shiba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</p:txBody>
      </p:sp>
      <p:pic>
        <p:nvPicPr>
          <p:cNvPr id="20" name="图片 19" descr="160751170671262d44c7f-2c30-4fef-a0ee-ba1972748ae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995" y="3937635"/>
            <a:ext cx="977900" cy="977900"/>
          </a:xfrm>
          <a:prstGeom prst="rect">
            <a:avLst/>
          </a:prstGeom>
        </p:spPr>
      </p:pic>
      <p:sp>
        <p:nvSpPr>
          <p:cNvPr id="21" name="文本框 2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7378065" y="5130165"/>
            <a:ext cx="439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艾达币</a:t>
            </a:r>
            <a:endParaRPr lang="en-US" altLang="zh-CN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Polkadot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</p:txBody>
      </p:sp>
      <p:pic>
        <p:nvPicPr>
          <p:cNvPr id="22" name="图片 21" descr="1607511673384908775f0-d294-4d52-bbec-11d280203a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935" y="5459730"/>
            <a:ext cx="762000" cy="762000"/>
          </a:xfrm>
          <a:prstGeom prst="rect">
            <a:avLst/>
          </a:prstGeom>
        </p:spPr>
      </p:pic>
      <p:sp>
        <p:nvSpPr>
          <p:cNvPr id="23" name="文本框 2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7351395" y="3823970"/>
            <a:ext cx="4390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DOT</a:t>
            </a:r>
            <a:endParaRPr lang="en-US" altLang="zh-CN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lt"/>
              </a:rPr>
              <a:t>Polkadot</a:t>
            </a:r>
            <a:endParaRPr lang="zh-CN" altLang="en-US" sz="2400" dirty="0">
              <a:solidFill>
                <a:schemeClr val="tx2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pexels-bram-van-oosterhout-64788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240" y="2382520"/>
            <a:ext cx="3140075" cy="2092960"/>
          </a:xfrm>
          <a:prstGeom prst="rect">
            <a:avLst/>
          </a:prstGeom>
        </p:spPr>
      </p:pic>
      <p:sp>
        <p:nvSpPr>
          <p:cNvPr id="2" name="矩形 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9348537" y="1"/>
            <a:ext cx="2843463" cy="6858000"/>
          </a:xfrm>
          <a:prstGeom prst="rect">
            <a:avLst/>
          </a:prstGeom>
          <a:solidFill>
            <a:srgbClr val="1A1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 rot="16200000">
            <a:off x="8360259" y="2726446"/>
            <a:ext cx="50799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4400" b="1" spc="3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Open Sans Semibold" panose="020B0706030804020204" charset="0"/>
              </a:rPr>
              <a:t>股市与币市的区别</a:t>
            </a:r>
            <a:endParaRPr lang="zh-CN" altLang="en-US" sz="4400" b="1" spc="30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Open Sans Semibold" panose="020B0706030804020204" charset="0"/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753172" y="3036277"/>
            <a:ext cx="1251538" cy="785446"/>
          </a:xfrm>
          <a:prstGeom prst="rect">
            <a:avLst/>
          </a:prstGeom>
          <a:solidFill>
            <a:srgbClr val="0F0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1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GrpSpPr/>
          <p:nvPr/>
        </p:nvGrpSpPr>
        <p:grpSpPr>
          <a:xfrm flipH="1" flipV="1">
            <a:off x="1139985" y="3213230"/>
            <a:ext cx="477912" cy="431540"/>
            <a:chOff x="5934075" y="857250"/>
            <a:chExt cx="801688" cy="723900"/>
          </a:xfrm>
          <a:solidFill>
            <a:srgbClr val="F3BA00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5193695" y="1090058"/>
            <a:ext cx="34016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与股市相比，币圈的交易时间可以说相当自由了。这也与政府监管有关，股市毕竟归于国家旗下，有条有理，有法有度，作息规律。</a:t>
            </a:r>
            <a:endParaRPr lang="en-US" altLang="zh-CN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币圈目前来说没有相关法律法规限制，所以交易时间也很自由。</a:t>
            </a:r>
            <a:endParaRPr lang="en-US" altLang="zh-CN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2" name="矩形 1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5193665" y="625475"/>
            <a:ext cx="25196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spc="300" dirty="0">
                <a:solidFill>
                  <a:srgbClr val="0F0FAF"/>
                </a:solidFill>
                <a:latin typeface="思源黑体 Bold" panose="020B0800000000000000" charset="-122"/>
                <a:ea typeface="思源黑体 Bold" panose="020B0800000000000000" charset="-122"/>
                <a:cs typeface="Open Sans Semibold" panose="020B0706030804020204" charset="0"/>
              </a:rPr>
              <a:t>交易时间的差别：</a:t>
            </a:r>
            <a:endParaRPr lang="en-US" altLang="zh-CN" sz="2000" b="1" spc="300" dirty="0">
              <a:solidFill>
                <a:srgbClr val="0F0FAF"/>
              </a:solidFill>
              <a:latin typeface="思源黑体 Bold" panose="020B0800000000000000" charset="-122"/>
              <a:ea typeface="思源黑体 Bold" panose="020B0800000000000000" charset="-122"/>
              <a:cs typeface="Open Sans Semibold" panose="020B0706030804020204" charset="0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5193695" y="3124517"/>
            <a:ext cx="3401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中国股市仅在《上证交易所》和《深证交易所》两处交易，且同一只股票不能在两处交易所同时上市，股票的价格只能随着大市场环境改变。</a:t>
            </a:r>
            <a:endParaRPr lang="en-US" altLang="zh-CN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币圈交易所如今少说也有上万家，一个币种可以同时在很多个交易所上线。并且每个交易所因为成交量的不同，会有一定程度上的差价。</a:t>
            </a:r>
            <a:endParaRPr lang="en-US" altLang="zh-CN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5193695" y="2721942"/>
            <a:ext cx="22275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b="1" spc="300" dirty="0">
                <a:solidFill>
                  <a:srgbClr val="0F0FAF"/>
                </a:solidFill>
                <a:latin typeface="思源黑体 Bold" panose="020B0800000000000000" charset="-122"/>
                <a:ea typeface="思源黑体 Bold" panose="020B0800000000000000" charset="-122"/>
                <a:cs typeface="Open Sans Semibold" panose="020B0706030804020204" charset="0"/>
              </a:rPr>
              <a:t>交易场所的差别</a:t>
            </a:r>
            <a:endParaRPr lang="en-US" altLang="zh-CN" sz="2000" b="1" spc="300" dirty="0">
              <a:solidFill>
                <a:srgbClr val="0F0FAF"/>
              </a:solidFill>
              <a:latin typeface="思源黑体 Bold" panose="020B0800000000000000" charset="-122"/>
              <a:ea typeface="思源黑体 Bold" panose="020B0800000000000000" charset="-122"/>
              <a:cs typeface="Open Sans Semibold" panose="020B0706030804020204" charset="0"/>
            </a:endParaRPr>
          </a:p>
        </p:txBody>
      </p:sp>
      <p:sp>
        <p:nvSpPr>
          <p:cNvPr id="15" name="文本框 1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5193695" y="5376781"/>
            <a:ext cx="34016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股市的用户一般来自证券等金融机构，或者金融行业从业人员。受众人群成熟度较高。</a:t>
            </a:r>
            <a:endParaRPr lang="en-US" altLang="zh-CN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币市的用户均来自世界各地，覆盖各行各业，受众人群年轻化。</a:t>
            </a:r>
            <a:endParaRPr lang="en-US" altLang="zh-CN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6" name="矩形 15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5193695" y="4927851"/>
            <a:ext cx="26593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spc="300">
                <a:solidFill>
                  <a:srgbClr val="0F0FAF"/>
                </a:solidFill>
                <a:latin typeface="思源黑体 Bold" panose="020B0800000000000000" charset="-122"/>
                <a:ea typeface="思源黑体 Bold" panose="020B0800000000000000" charset="-122"/>
                <a:cs typeface="Open Sans Semibold" panose="020B0706030804020204" charset="0"/>
              </a:rPr>
              <a:t>市场用户的差别：</a:t>
            </a:r>
            <a:r>
              <a:rPr lang="en-US" altLang="zh-CN" sz="2000" b="1" spc="300">
                <a:solidFill>
                  <a:srgbClr val="0F0FAF"/>
                </a:solidFill>
                <a:latin typeface="Open Sans Semibold" panose="020B0706030804020204" charset="0"/>
                <a:ea typeface="Open Sans Semibold" panose="020B0706030804020204" charset="0"/>
                <a:cs typeface="Open Sans Semibold" panose="020B0706030804020204" charset="0"/>
              </a:rPr>
              <a:t> </a:t>
            </a:r>
            <a:endParaRPr lang="zh-CN" altLang="en-US" sz="2000" b="1" spc="300">
              <a:solidFill>
                <a:srgbClr val="0F0FAF"/>
              </a:solidFill>
              <a:latin typeface="Open Sans Semibold" panose="020B0706030804020204" charset="0"/>
              <a:ea typeface="Open Sans Semibold" panose="020B0706030804020204" charset="0"/>
              <a:cs typeface="Open Sans Semibold" panose="020B0706030804020204" charset="0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pexels-moose-photos-10366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1148080"/>
            <a:ext cx="3535680" cy="2162175"/>
          </a:xfrm>
          <a:prstGeom prst="rect">
            <a:avLst/>
          </a:prstGeom>
        </p:spPr>
      </p:pic>
      <p:sp>
        <p:nvSpPr>
          <p:cNvPr id="2" name="矩形 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9348537" y="1"/>
            <a:ext cx="2843463" cy="6858000"/>
          </a:xfrm>
          <a:prstGeom prst="rect">
            <a:avLst/>
          </a:prstGeom>
          <a:solidFill>
            <a:srgbClr val="1A1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 rot="16200000">
            <a:off x="8360259" y="2726446"/>
            <a:ext cx="50799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4400" b="1" spc="30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Open Sans Semibold" panose="020B0706030804020204" charset="0"/>
              </a:rPr>
              <a:t>股市与币市的区别</a:t>
            </a:r>
            <a:endParaRPr lang="zh-CN" altLang="en-US" sz="4400" b="1" spc="30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Open Sans Semibold" panose="020B0706030804020204" charset="0"/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753172" y="3036277"/>
            <a:ext cx="1251538" cy="785446"/>
          </a:xfrm>
          <a:prstGeom prst="rect">
            <a:avLst/>
          </a:prstGeom>
          <a:solidFill>
            <a:srgbClr val="0F0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1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GrpSpPr/>
          <p:nvPr/>
        </p:nvGrpSpPr>
        <p:grpSpPr>
          <a:xfrm flipH="1" flipV="1">
            <a:off x="1139985" y="3213230"/>
            <a:ext cx="477912" cy="431540"/>
            <a:chOff x="5934075" y="857250"/>
            <a:chExt cx="801688" cy="723900"/>
          </a:xfrm>
          <a:solidFill>
            <a:srgbClr val="F3BA00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5193695" y="1090058"/>
            <a:ext cx="34016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股市：日常涨跌幅正负10%，T+1当日买入，次日卖出。</a:t>
            </a:r>
            <a:endParaRPr lang="en-US" altLang="zh-CN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币市：无涨跌幅限制，T+0交易，当日买入，当日可卖出。</a:t>
            </a:r>
            <a:r>
              <a:rPr lang="zh-CN" altLang="en-US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可以做多做空。</a:t>
            </a:r>
            <a:endParaRPr lang="zh-CN" altLang="en-US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2" name="矩形 1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5193665" y="625475"/>
            <a:ext cx="25196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spc="300" dirty="0">
                <a:solidFill>
                  <a:srgbClr val="0F0FAF"/>
                </a:solidFill>
                <a:latin typeface="思源黑体 Bold" panose="020B0800000000000000" charset="-122"/>
                <a:ea typeface="思源黑体 Bold" panose="020B0800000000000000" charset="-122"/>
                <a:cs typeface="Open Sans Semibold" panose="020B0706030804020204" charset="0"/>
              </a:rPr>
              <a:t>交易规则的差别：</a:t>
            </a:r>
            <a:endParaRPr lang="en-US" altLang="zh-CN" sz="2000" b="1" spc="300" dirty="0">
              <a:solidFill>
                <a:srgbClr val="0F0FAF"/>
              </a:solidFill>
              <a:latin typeface="思源黑体 Bold" panose="020B0800000000000000" charset="-122"/>
              <a:ea typeface="思源黑体 Bold" panose="020B0800000000000000" charset="-122"/>
              <a:cs typeface="Open Sans Semibold" panose="020B0706030804020204" charset="0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5193695" y="3821747"/>
            <a:ext cx="34016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由于政府监管，股市会由官方设置止盈止损，保障用户基本利益。影响股市的行情因素也非常复杂，但主要原因与国家的财政状况有关。一般来说，国家经济形势好，股市就会上涨，收益也会高；反之，则降低。币市波动较大，在市场</a:t>
            </a:r>
            <a:r>
              <a:rPr lang="zh-CN" altLang="en-US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不</a:t>
            </a: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利好情况下，币价可以</a:t>
            </a:r>
            <a:r>
              <a:rPr lang="zh-CN" altLang="en-US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归零</a:t>
            </a:r>
            <a:r>
              <a:rPr lang="en-US" altLang="zh-CN" sz="12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5263545" y="3309952"/>
            <a:ext cx="25196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b="1" spc="300" dirty="0">
                <a:solidFill>
                  <a:srgbClr val="0F0FAF"/>
                </a:solidFill>
                <a:latin typeface="思源黑体 Bold" panose="020B0800000000000000" charset="-122"/>
                <a:ea typeface="思源黑体 Bold" panose="020B0800000000000000" charset="-122"/>
                <a:cs typeface="Open Sans Semibold" panose="020B0706030804020204" charset="0"/>
              </a:rPr>
              <a:t>收益回报的差别：</a:t>
            </a:r>
            <a:endParaRPr lang="en-US" altLang="zh-CN" sz="2000" b="1" spc="300" dirty="0">
              <a:solidFill>
                <a:srgbClr val="0F0FAF"/>
              </a:solidFill>
              <a:latin typeface="思源黑体 Bold" panose="020B0800000000000000" charset="-122"/>
              <a:ea typeface="思源黑体 Bold" panose="020B0800000000000000" charset="-122"/>
              <a:cs typeface="Open Sans Semibold" panose="020B0706030804020204" charset="0"/>
            </a:endParaRPr>
          </a:p>
        </p:txBody>
      </p:sp>
      <p:sp>
        <p:nvSpPr>
          <p:cNvPr id="16" name="矩形 15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5193695" y="4927851"/>
            <a:ext cx="26593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spc="300">
                <a:solidFill>
                  <a:srgbClr val="0F0FAF"/>
                </a:solidFill>
                <a:latin typeface="Open Sans Semibold" panose="020B0706030804020204" charset="0"/>
                <a:ea typeface="Open Sans Semibold" panose="020B0706030804020204" charset="0"/>
                <a:cs typeface="Open Sans Semibold" panose="020B0706030804020204" charset="0"/>
              </a:rPr>
              <a:t> </a:t>
            </a:r>
            <a:endParaRPr lang="zh-CN" altLang="en-US" sz="2000" b="1" spc="300">
              <a:solidFill>
                <a:srgbClr val="0F0FAF"/>
              </a:solidFill>
              <a:latin typeface="Open Sans Semibold" panose="020B0706030804020204" charset="0"/>
              <a:ea typeface="Open Sans Semibold" panose="020B0706030804020204" charset="0"/>
              <a:cs typeface="Open Sans Semibold" panose="020B0706030804020204" charset="0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exels-roger-brown-56986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椭圆 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-1012357" y="5581799"/>
            <a:ext cx="2552399" cy="2552401"/>
          </a:xfrm>
          <a:prstGeom prst="ellipse">
            <a:avLst/>
          </a:prstGeom>
          <a:solidFill>
            <a:srgbClr val="0F0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7338156" y="-234"/>
            <a:ext cx="545431" cy="545431"/>
          </a:xfrm>
          <a:prstGeom prst="ellipse">
            <a:avLst/>
          </a:prstGeom>
          <a:solidFill>
            <a:srgbClr val="0F0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10748211" y="5565756"/>
            <a:ext cx="802104" cy="802104"/>
          </a:xfrm>
          <a:prstGeom prst="ellipse">
            <a:avLst/>
          </a:prstGeom>
          <a:solidFill>
            <a:srgbClr val="0F0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999554" y="1774773"/>
            <a:ext cx="445007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pc="300">
                <a:solidFill>
                  <a:srgbClr val="222226"/>
                </a:solidFill>
                <a:latin typeface="思源黑体 Bold" panose="020B0800000000000000" charset="-122"/>
                <a:ea typeface="思源黑体 Bold" panose="020B0800000000000000" charset="-122"/>
                <a:cs typeface="Open Sans" panose="020B0606030504020204" charset="0"/>
              </a:rPr>
              <a:t>做多与做空</a:t>
            </a:r>
            <a:endParaRPr kumimoji="1" lang="zh-CN" altLang="en-US" sz="4000" b="1" spc="300">
              <a:solidFill>
                <a:srgbClr val="222226"/>
              </a:solidFill>
              <a:latin typeface="思源黑体 Bold" panose="020B0800000000000000" charset="-122"/>
              <a:ea typeface="思源黑体 Bold" panose="020B0800000000000000" charset="-122"/>
              <a:cs typeface="Open Sans" panose="020B0606030504020204" charset="0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1105916" y="2897171"/>
            <a:ext cx="4021862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一次完整的做多：你觉得股票A会涨，于是你在100元的价位上购买了股票，到200元的时候卖出了股票，做多完成。一次完整的做空：同上，但是把“股票A”和“钱”的位置对调一下你觉得股票A会跌（也就是钱相对股票A会涨），于是你借来200元的股票卖掉（用股票去买了200元的钱），到100元的时候，你买回了股票（卖出了钱），做空完成。</a:t>
            </a:r>
            <a:endParaRPr lang="en-US" altLang="zh-CN" sz="14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9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1374231" y="1688801"/>
            <a:ext cx="4287472" cy="4287472"/>
          </a:xfrm>
          <a:prstGeom prst="ellipse">
            <a:avLst/>
          </a:prstGeom>
          <a:solidFill>
            <a:srgbClr val="0214B4"/>
          </a:solidFill>
          <a:ln>
            <a:noFill/>
          </a:ln>
          <a:effectLst>
            <a:outerShdw blurRad="1079500" dist="1498600" dir="3780000" sx="91000" sy="91000" algn="tl" rotWithShape="0">
              <a:srgbClr val="010953">
                <a:alpha val="4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 flipV="1">
            <a:off x="1164046" y="4110814"/>
            <a:ext cx="752278" cy="86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" name="文本框 9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7693025" y="1393190"/>
            <a:ext cx="2944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Open Sans Semibold" panose="020B0706030804020204" charset="0"/>
              </a:rPr>
              <a:t>爆仓</a:t>
            </a:r>
            <a:endParaRPr lang="en-US" altLang="zh-CN" sz="4000" b="1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Open Sans Semibold" panose="020B0706030804020204" charset="0"/>
            </a:endParaRPr>
          </a:p>
        </p:txBody>
      </p:sp>
      <p:sp>
        <p:nvSpPr>
          <p:cNvPr id="11" name="矩形 1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 flipV="1">
            <a:off x="7833322" y="2717000"/>
            <a:ext cx="1645920" cy="45719"/>
          </a:xfrm>
          <a:prstGeom prst="rect">
            <a:avLst/>
          </a:prstGeom>
          <a:solidFill>
            <a:srgbClr val="0F0F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GrpSpPr/>
          <p:nvPr/>
        </p:nvGrpSpPr>
        <p:grpSpPr>
          <a:xfrm flipH="1" flipV="1">
            <a:off x="7517729" y="3345758"/>
            <a:ext cx="721447" cy="651445"/>
            <a:chOff x="5934075" y="857250"/>
            <a:chExt cx="801688" cy="723900"/>
          </a:xfrm>
          <a:solidFill>
            <a:srgbClr val="0F0FAF"/>
          </a:solidFill>
        </p:grpSpPr>
        <p:sp>
          <p:nvSpPr>
            <p:cNvPr id="13" name="Freeform 5"/>
            <p:cNvSpPr/>
            <p:nvPr/>
          </p:nvSpPr>
          <p:spPr bwMode="auto">
            <a:xfrm>
              <a:off x="5934075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6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6" y="197"/>
                    <a:pt x="106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6413500" y="857250"/>
              <a:ext cx="322263" cy="723900"/>
            </a:xfrm>
            <a:custGeom>
              <a:avLst/>
              <a:gdLst>
                <a:gd name="T0" fmla="*/ 1 w 198"/>
                <a:gd name="T1" fmla="*/ 444 h 444"/>
                <a:gd name="T2" fmla="*/ 1 w 198"/>
                <a:gd name="T3" fmla="*/ 232 h 444"/>
                <a:gd name="T4" fmla="*/ 14 w 198"/>
                <a:gd name="T5" fmla="*/ 146 h 444"/>
                <a:gd name="T6" fmla="*/ 55 w 198"/>
                <a:gd name="T7" fmla="*/ 76 h 444"/>
                <a:gd name="T8" fmla="*/ 118 w 198"/>
                <a:gd name="T9" fmla="*/ 25 h 444"/>
                <a:gd name="T10" fmla="*/ 198 w 198"/>
                <a:gd name="T11" fmla="*/ 0 h 444"/>
                <a:gd name="T12" fmla="*/ 198 w 198"/>
                <a:gd name="T13" fmla="*/ 91 h 444"/>
                <a:gd name="T14" fmla="*/ 126 w 198"/>
                <a:gd name="T15" fmla="*/ 144 h 444"/>
                <a:gd name="T16" fmla="*/ 107 w 198"/>
                <a:gd name="T17" fmla="*/ 231 h 444"/>
                <a:gd name="T18" fmla="*/ 198 w 198"/>
                <a:gd name="T19" fmla="*/ 231 h 444"/>
                <a:gd name="T20" fmla="*/ 198 w 198"/>
                <a:gd name="T21" fmla="*/ 444 h 444"/>
                <a:gd name="T22" fmla="*/ 1 w 198"/>
                <a:gd name="T2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444">
                  <a:moveTo>
                    <a:pt x="1" y="444"/>
                  </a:moveTo>
                  <a:cubicBezTo>
                    <a:pt x="1" y="232"/>
                    <a:pt x="1" y="232"/>
                    <a:pt x="1" y="232"/>
                  </a:cubicBezTo>
                  <a:cubicBezTo>
                    <a:pt x="0" y="202"/>
                    <a:pt x="5" y="173"/>
                    <a:pt x="14" y="146"/>
                  </a:cubicBezTo>
                  <a:cubicBezTo>
                    <a:pt x="24" y="120"/>
                    <a:pt x="38" y="96"/>
                    <a:pt x="55" y="76"/>
                  </a:cubicBezTo>
                  <a:cubicBezTo>
                    <a:pt x="73" y="55"/>
                    <a:pt x="94" y="39"/>
                    <a:pt x="118" y="25"/>
                  </a:cubicBezTo>
                  <a:cubicBezTo>
                    <a:pt x="143" y="12"/>
                    <a:pt x="169" y="3"/>
                    <a:pt x="198" y="0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63" y="103"/>
                    <a:pt x="139" y="121"/>
                    <a:pt x="126" y="144"/>
                  </a:cubicBezTo>
                  <a:cubicBezTo>
                    <a:pt x="113" y="168"/>
                    <a:pt x="107" y="197"/>
                    <a:pt x="107" y="231"/>
                  </a:cubicBezTo>
                  <a:cubicBezTo>
                    <a:pt x="198" y="231"/>
                    <a:pt x="198" y="231"/>
                    <a:pt x="198" y="231"/>
                  </a:cubicBezTo>
                  <a:cubicBezTo>
                    <a:pt x="198" y="444"/>
                    <a:pt x="198" y="444"/>
                    <a:pt x="198" y="444"/>
                  </a:cubicBezTo>
                  <a:cubicBezTo>
                    <a:pt x="1" y="444"/>
                    <a:pt x="1" y="444"/>
                    <a:pt x="1" y="4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6415088" y="158115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7833628" y="4196437"/>
            <a:ext cx="3105352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500"/>
              </a:lnSpc>
              <a:defRPr sz="1400">
                <a:solidFill>
                  <a:schemeClr val="bg1">
                    <a:lumMod val="8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爆仓就是强制平仓，意思是说你预测的涨跌正好和实际相反，一直亏损，最后导致保证金不足强制平仓，这时候你的 基本就亏完了，没有十足的把握还是别玩合约，买现货亏了至少东西还在，还能涨回去，合约没了就什么都没了。</a:t>
            </a:r>
            <a:endParaRPr lang="en-US" altLang="zh-CN" sz="14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8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  <p:pic>
        <p:nvPicPr>
          <p:cNvPr id="19" name="图片 18" descr="500fd9f9d72a605905bb38ec9698b293013bbad6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998220"/>
            <a:ext cx="4876800" cy="43357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exels-karolina-grabowska-59808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635" y="0"/>
            <a:ext cx="4571365" cy="6858000"/>
          </a:xfrm>
          <a:prstGeom prst="rect">
            <a:avLst/>
          </a:prstGeom>
        </p:spPr>
      </p:pic>
      <p:sp>
        <p:nvSpPr>
          <p:cNvPr id="3" name="椭圆 2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-1012357" y="5581799"/>
            <a:ext cx="2552399" cy="2552401"/>
          </a:xfrm>
          <a:prstGeom prst="ellipse">
            <a:avLst/>
          </a:prstGeom>
          <a:solidFill>
            <a:srgbClr val="0F0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7338156" y="-234"/>
            <a:ext cx="545431" cy="545431"/>
          </a:xfrm>
          <a:prstGeom prst="ellipse">
            <a:avLst/>
          </a:prstGeom>
          <a:solidFill>
            <a:srgbClr val="0F0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/>
        </p:nvSpPr>
        <p:spPr>
          <a:xfrm>
            <a:off x="10748211" y="5565756"/>
            <a:ext cx="802104" cy="802104"/>
          </a:xfrm>
          <a:prstGeom prst="ellipse">
            <a:avLst/>
          </a:prstGeom>
          <a:solidFill>
            <a:srgbClr val="0F0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972249" y="473023"/>
            <a:ext cx="445007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pc="300">
                <a:solidFill>
                  <a:srgbClr val="222226"/>
                </a:solidFill>
                <a:latin typeface="思源黑体 Bold" panose="020B0800000000000000" charset="-122"/>
                <a:ea typeface="思源黑体 Bold" panose="020B0800000000000000" charset="-122"/>
                <a:cs typeface="Open Sans" panose="020B0606030504020204" charset="0"/>
              </a:rPr>
              <a:t>影响涨跌的因素</a:t>
            </a:r>
            <a:endParaRPr kumimoji="1" lang="zh-CN" altLang="en-US" sz="4000" b="1" spc="300">
              <a:solidFill>
                <a:srgbClr val="222226"/>
              </a:solidFill>
              <a:latin typeface="思源黑体 Bold" panose="020B0800000000000000" charset="-122"/>
              <a:ea typeface="思源黑体 Bold" panose="020B0800000000000000" charset="-122"/>
              <a:cs typeface="Open Sans" panose="020B0606030504020204" charset="0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 txBox="1"/>
          <p:nvPr/>
        </p:nvSpPr>
        <p:spPr>
          <a:xfrm>
            <a:off x="1097280" y="1246505"/>
            <a:ext cx="514985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+mn-lt"/>
                <a:ea typeface="华文细黑" panose="02010600040101010101" pitchFamily="2" charset="-122"/>
                <a:cs typeface="+mn-ea"/>
                <a:sym typeface="+mn-lt"/>
              </a:rPr>
              <a:t>所谓牛熊就是主力出货—吸货的过程。主力布局一个币分为建仓—试盘初升—回调整理—爆拉—高位出货—缩量阴跌调整—砸盘—吸货建仓。币价的涨跌决定性因素就是这个币的主力想干嘛，它出了货了就会想币价尽可能低（一有利空迅速砸盘），底部吸够货了就会想币价上涨。如此轮回，只不过因为入场的人越来越多，场内资金指数增长，主流币主力也不止一个，底部（主力建仓区域）会不断抬高，上限会不断刷新。什么技术，什么政策这了那的都只是辅助主力实现目的的工具。</a:t>
            </a:r>
            <a:endParaRPr lang="en-US" altLang="zh-CN" sz="14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2"/>
              </a:solidFill>
              <a:latin typeface="+mn-lt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9" name="e7d195523061f1c0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e7d195523061f1c0d318120d6aeaf1b6ccceb6ba3da59c0775C5DE19DDDEBC09ED96DBD9900D9848D623ECAD1D4904B78047D0015C22C8BE97228BE8B5BFF08FE7A3AE04126DA07312A96C0F69F9BAB7C18A0515A1574B60ECF4E471C8BB21EB50E797CDD302349E6D0DC19BC6C3F2FD337EBF71469F9886CAAF4F07E81F11B578800F3042BF91E0</a:t>
            </a:r>
            <a:endParaRPr lang="zh-CN" altLang="en-US" sz="1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35" y="4045585"/>
            <a:ext cx="3810000" cy="27285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0.6"/>
</p:tagLst>
</file>

<file path=ppt/tags/tag2.xml><?xml version="1.0" encoding="utf-8"?>
<p:tagLst xmlns:p="http://schemas.openxmlformats.org/presentationml/2006/main">
  <p:tag name="PA" val="v5.0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5223</Words>
  <Application>WPS 演示</Application>
  <PresentationFormat>宽屏</PresentationFormat>
  <Paragraphs>129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Open Sans</vt:lpstr>
      <vt:lpstr>思源黑體 Bold</vt:lpstr>
      <vt:lpstr>黑体</vt:lpstr>
      <vt:lpstr>微软雅黑</vt:lpstr>
      <vt:lpstr>Open Sans Semibold</vt:lpstr>
      <vt:lpstr>华文细黑</vt:lpstr>
      <vt:lpstr>思源黑體 Medium</vt:lpstr>
      <vt:lpstr>Futura Condensed Medium</vt:lpstr>
      <vt:lpstr>思源黑体 Bold</vt:lpstr>
      <vt:lpstr>Futura LT Condensed</vt:lpstr>
      <vt:lpstr>Futura Medium</vt:lpstr>
      <vt:lpstr>思源黑体 Medium</vt:lpstr>
      <vt:lpstr>等线</vt:lpstr>
      <vt:lpstr>Arial Unicode MS</vt:lpstr>
      <vt:lpstr>等线 Light</vt:lpstr>
      <vt:lpstr>Calibri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nicew</cp:lastModifiedBy>
  <cp:revision>73</cp:revision>
  <dcterms:created xsi:type="dcterms:W3CDTF">2019-02-26T06:11:00Z</dcterms:created>
  <dcterms:modified xsi:type="dcterms:W3CDTF">2021-10-18T10:02:55Z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99984F20D2AA43E5A0DB62E8857589B4</vt:lpwstr>
  </property>
  <property fmtid="{D5CDD505-2E9C-101B-9397-08002B2CF9AE}" pid="3" name="KSOProductBuildVer">
    <vt:lpwstr>2052-11.1.0.10314</vt:lpwstr>
  </property>
</Properties>
</file>